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handoutMasterIdLst>
    <p:handoutMasterId r:id="rId10"/>
  </p:handoutMasterIdLst>
  <p:sldIdLst>
    <p:sldId id="256" r:id="rId2"/>
    <p:sldId id="257" r:id="rId3"/>
    <p:sldId id="259" r:id="rId4"/>
    <p:sldId id="261" r:id="rId5"/>
    <p:sldId id="262" r:id="rId6"/>
    <p:sldId id="264" r:id="rId7"/>
    <p:sldId id="258" r:id="rId8"/>
  </p:sldIdLst>
  <p:sldSz cx="12192000" cy="6858000"/>
  <p:notesSz cx="6797675" cy="992663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186A5BE-7037-473F-AFFF-C7A7A34B2F33}" v="896" dt="2024-06-11T08:14:32.07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60"/>
  </p:normalViewPr>
  <p:slideViewPr>
    <p:cSldViewPr snapToGrid="0">
      <p:cViewPr varScale="1">
        <p:scale>
          <a:sx n="96" d="100"/>
          <a:sy n="96" d="100"/>
        </p:scale>
        <p:origin x="86" y="19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B335935-2428-886F-2387-E9BB6D25937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6C2CB14-B8E7-2C14-4809-D26A70D40F7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5FC765-2E6C-496C-B1C4-98C5EC8919DA}" type="datetimeFigureOut">
              <a:rPr lang="en-GB" smtClean="0"/>
              <a:t>11/06/2024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C2A149-3287-B96C-9BC5-E9AAEF82549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CCA04D-B04B-CD6B-54FF-88E21C183B0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841611-84BB-45DA-8CC6-1F4A6391601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738452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92CC9E-7486-49B0-BBCE-DF8E784F1982}" type="datetimeFigureOut">
              <a:rPr lang="en-GB" smtClean="0"/>
              <a:t>11/06/2024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B9ED2E-809C-4036-950D-F7B3CA8CA76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4020463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C99D79-33C8-5E9C-24F7-C4EB54EEBC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820885-359A-0FF2-8206-38DACE07B8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8F35CE-BF50-053E-5862-6472B8BF1E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3B9D8-C880-4CA9-A7E9-DC021285DEB7}" type="datetimeFigureOut">
              <a:rPr lang="en-GB" smtClean="0"/>
              <a:t>10/06/2024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2362C2-4925-AF79-BB88-F780970CAD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558F0A-D5A9-21F7-5EAE-83EF710A9B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3AE5C4-64FA-4624-A651-A09209840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49778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C7542E-34B0-90F0-9E35-2045C0EEB3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FB9501-4478-6AE6-7397-965A5F7C7D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EE7CD1-A6AF-852F-D3AC-ACAE9FD39F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3B9D8-C880-4CA9-A7E9-DC021285DEB7}" type="datetimeFigureOut">
              <a:rPr lang="en-GB" smtClean="0"/>
              <a:t>10/06/2024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92D42C-CB83-73ED-68F1-EE4D7E91A6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75D20D-3E39-BB37-3160-0D24CC071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3AE5C4-64FA-4624-A651-A09209840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65005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BCA1C32-A944-7DC2-2BC3-3D1D233695D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E4DE07-1648-2E1F-1F05-FD392D90C5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91E3EA-BE38-7796-7E95-4427A4FA18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3B9D8-C880-4CA9-A7E9-DC021285DEB7}" type="datetimeFigureOut">
              <a:rPr lang="en-GB" smtClean="0"/>
              <a:t>10/06/2024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14AC5B-907B-8375-93DB-3B25BCF8E6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4F2785-26B4-3F09-7680-455823A83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3AE5C4-64FA-4624-A651-A09209840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94516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432521-FEFA-D1D5-E30C-5ADF9D76E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DBA695-E6E2-0069-9E5B-2D4E3E4074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FDFA8E-0097-E715-6E0D-E031D5D850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3B9D8-C880-4CA9-A7E9-DC021285DEB7}" type="datetimeFigureOut">
              <a:rPr lang="en-GB" smtClean="0"/>
              <a:t>10/06/2024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623D53-96A5-70B1-89E4-18670675A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5EEF9A-82AE-8F22-B37A-57F791736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3AE5C4-64FA-4624-A651-A09209840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64241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605A93-53CB-4282-4C22-AB16A01411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ADEC99-0363-B393-CDFA-A1484776B6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913592-5F12-6C84-6A59-655C393CDC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3B9D8-C880-4CA9-A7E9-DC021285DEB7}" type="datetimeFigureOut">
              <a:rPr lang="en-GB" smtClean="0"/>
              <a:t>10/06/2024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41F22A-153D-7629-2C1C-8367FE02DD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2B18E3-C26C-B445-7DEE-FAD0772175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3AE5C4-64FA-4624-A651-A09209840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93119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EECB3-67A4-0F5E-64F0-6FA4B9957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C99F29-8F22-01F9-9E9C-DCA9369F05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E392C8-1830-2D17-3BF5-212F59FEE0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DB46A0-AE77-98D9-5DA1-4AD6C14C37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3B9D8-C880-4CA9-A7E9-DC021285DEB7}" type="datetimeFigureOut">
              <a:rPr lang="en-GB" smtClean="0"/>
              <a:t>10/06/2024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3E4026-9D94-A05D-D72B-9F7EDC625E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DF742B-11B5-B47B-2C61-9FBBBAA4E5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3AE5C4-64FA-4624-A651-A09209840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32699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5A0EAA-BC13-1445-6B40-AB08BCF0B1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C3B086-E77F-B5F0-1688-F2B12A1022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6BB43F-5610-98AB-08F4-6B4958A35F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A0D7BF-C066-B1EA-C452-DF87B392391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B3171B-407A-8352-8AA4-217E64693C5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30EBFFF-FBE9-2EF0-DF5F-CBA0C09FE4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3B9D8-C880-4CA9-A7E9-DC021285DEB7}" type="datetimeFigureOut">
              <a:rPr lang="en-GB" smtClean="0"/>
              <a:t>10/06/2024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9E3D37E-1EAA-08AE-4B61-22B375274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6A2DF7B-94F2-7317-1EA5-BC1BA846C7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3AE5C4-64FA-4624-A651-A09209840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48563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71288B-5843-9F0F-C945-5625268B39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E185D3-4D66-32C7-1563-E7B4FF8C83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3B9D8-C880-4CA9-A7E9-DC021285DEB7}" type="datetimeFigureOut">
              <a:rPr lang="en-GB" smtClean="0"/>
              <a:t>10/06/2024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8579EA-D2A9-14AE-0FD3-5C7F6405ED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557513-F841-EE4D-6D51-FCED58FD8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3AE5C4-64FA-4624-A651-A09209840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0668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3AD3F9E-232E-FD7E-4917-A598C83652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3B9D8-C880-4CA9-A7E9-DC021285DEB7}" type="datetimeFigureOut">
              <a:rPr lang="en-GB" smtClean="0"/>
              <a:t>10/06/2024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BC917BC-ABB1-5E5F-FF4F-3DF744BDE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8AC5B8-93FE-E021-0510-81781F50E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3AE5C4-64FA-4624-A651-A09209840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43141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48C8AA-8A46-FCA2-0581-04A407180C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D11332-589E-5F5D-96A4-5762C35A2C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2A368E-64BC-97CF-10A6-D24413C1A6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A7AAF1-3825-330C-B92C-92B125D7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3B9D8-C880-4CA9-A7E9-DC021285DEB7}" type="datetimeFigureOut">
              <a:rPr lang="en-GB" smtClean="0"/>
              <a:t>10/06/2024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B2E56D-B1FF-D667-D8C8-FE8E10DA0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E4BDD5-FE84-7F14-DCA9-6EC6A7ECB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3AE5C4-64FA-4624-A651-A09209840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19918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4E3253-58EF-EB50-A582-191E29B623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D93BEB4-C9A5-122F-45E3-2560187D7A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7964F8-E6F5-6E04-B0E9-C1B7DAD15C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B3F922-D252-32E7-B688-C2CC79F8BD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3B9D8-C880-4CA9-A7E9-DC021285DEB7}" type="datetimeFigureOut">
              <a:rPr lang="en-GB" smtClean="0"/>
              <a:t>10/06/2024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E28F91-D763-E432-C268-A490AF590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6098D1-213C-FAD5-C790-DD00A9214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3AE5C4-64FA-4624-A651-A09209840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022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33433D0-46E8-C8C7-0CEB-32488EA0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661C9F-0D84-E73F-AC5D-90B4C93BFE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3B8975-9333-CFC9-1CB7-A8388DC66C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13B9D8-C880-4CA9-A7E9-DC021285DEB7}" type="datetimeFigureOut">
              <a:rPr lang="en-GB" smtClean="0"/>
              <a:t>10/06/2024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E36348-811C-5AC1-76CC-AFD09EE024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138E79-EE08-FCF8-01B0-E08BD03863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3AE5C4-64FA-4624-A651-A09209840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49236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ludlowcode.github.io/queens-school/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ython.microbit.org/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forms.office.com/e/CNNj8cHZcX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55AB92D-8766-C469-25BA-5E3F568F4DD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r="-1" b="22975"/>
          <a:stretch/>
        </p:blipFill>
        <p:spPr>
          <a:xfrm>
            <a:off x="-4084" y="10"/>
            <a:ext cx="6099050" cy="68579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57BCA47-66BE-13C4-1A38-FCBFEF56B7A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60000"/>
          </a:blip>
          <a:srcRect r="-1" b="8861"/>
          <a:stretch/>
        </p:blipFill>
        <p:spPr>
          <a:xfrm>
            <a:off x="6096844" y="10"/>
            <a:ext cx="6095156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E35AA6-E2AF-ECB9-62F0-9CD4BBF9D6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98181" y="1122363"/>
            <a:ext cx="9795637" cy="2215884"/>
          </a:xfrm>
        </p:spPr>
        <p:txBody>
          <a:bodyPr>
            <a:normAutofit/>
          </a:bodyPr>
          <a:lstStyle/>
          <a:p>
            <a:r>
              <a:rPr lang="en-GB" sz="5200" dirty="0">
                <a:solidFill>
                  <a:srgbClr val="FFFFFF"/>
                </a:solidFill>
              </a:rPr>
              <a:t>Programming with </a:t>
            </a:r>
            <a:r>
              <a:rPr lang="en-GB" sz="5200" dirty="0" err="1">
                <a:solidFill>
                  <a:srgbClr val="FFFFFF"/>
                </a:solidFill>
              </a:rPr>
              <a:t>MicroBits</a:t>
            </a:r>
            <a:endParaRPr lang="en-GB" sz="5200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F379FF8-3F32-8173-353D-64F0A4953E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98181" y="3509963"/>
            <a:ext cx="9795637" cy="1747837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FFFFFF"/>
                </a:solidFill>
              </a:rPr>
              <a:t>(With special thanks to Ada Lovelace and </a:t>
            </a:r>
            <a:r>
              <a:rPr lang="en-GB" dirty="0" err="1">
                <a:solidFill>
                  <a:srgbClr val="FFFFFF"/>
                </a:solidFill>
              </a:rPr>
              <a:t>Muḥammad</a:t>
            </a:r>
            <a:r>
              <a:rPr lang="en-GB" dirty="0">
                <a:solidFill>
                  <a:srgbClr val="FFFFFF"/>
                </a:solidFill>
              </a:rPr>
              <a:t> al-Khwarizmi)</a:t>
            </a:r>
          </a:p>
        </p:txBody>
      </p:sp>
    </p:spTree>
    <p:extLst>
      <p:ext uri="{BB962C8B-B14F-4D97-AF65-F5344CB8AC3E}">
        <p14:creationId xmlns:p14="http://schemas.microsoft.com/office/powerpoint/2010/main" val="124723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29D8AF-C2D2-184D-20F0-D29DE4B396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48640"/>
            <a:ext cx="3600860" cy="5431536"/>
          </a:xfrm>
        </p:spPr>
        <p:txBody>
          <a:bodyPr>
            <a:normAutofit/>
          </a:bodyPr>
          <a:lstStyle/>
          <a:p>
            <a:r>
              <a:rPr lang="en-GB" sz="4200" dirty="0"/>
              <a:t>What you’ll do to help you understand programming…</a:t>
            </a:r>
          </a:p>
        </p:txBody>
      </p:sp>
      <p:sp>
        <p:nvSpPr>
          <p:cNvPr id="17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onnsiteX0" fmla="*/ 0 w 4480560"/>
              <a:gd name="connsiteY0" fmla="*/ 0 h 18288"/>
              <a:gd name="connsiteX1" fmla="*/ 595274 w 4480560"/>
              <a:gd name="connsiteY1" fmla="*/ 0 h 18288"/>
              <a:gd name="connsiteX2" fmla="*/ 1100938 w 4480560"/>
              <a:gd name="connsiteY2" fmla="*/ 0 h 18288"/>
              <a:gd name="connsiteX3" fmla="*/ 1651406 w 4480560"/>
              <a:gd name="connsiteY3" fmla="*/ 0 h 18288"/>
              <a:gd name="connsiteX4" fmla="*/ 2336292 w 4480560"/>
              <a:gd name="connsiteY4" fmla="*/ 0 h 18288"/>
              <a:gd name="connsiteX5" fmla="*/ 2931566 w 4480560"/>
              <a:gd name="connsiteY5" fmla="*/ 0 h 18288"/>
              <a:gd name="connsiteX6" fmla="*/ 3482035 w 4480560"/>
              <a:gd name="connsiteY6" fmla="*/ 0 h 18288"/>
              <a:gd name="connsiteX7" fmla="*/ 4480560 w 4480560"/>
              <a:gd name="connsiteY7" fmla="*/ 0 h 18288"/>
              <a:gd name="connsiteX8" fmla="*/ 4480560 w 4480560"/>
              <a:gd name="connsiteY8" fmla="*/ 18288 h 18288"/>
              <a:gd name="connsiteX9" fmla="*/ 3840480 w 4480560"/>
              <a:gd name="connsiteY9" fmla="*/ 18288 h 18288"/>
              <a:gd name="connsiteX10" fmla="*/ 3290011 w 4480560"/>
              <a:gd name="connsiteY10" fmla="*/ 18288 h 18288"/>
              <a:gd name="connsiteX11" fmla="*/ 2560320 w 4480560"/>
              <a:gd name="connsiteY11" fmla="*/ 18288 h 18288"/>
              <a:gd name="connsiteX12" fmla="*/ 1965046 w 4480560"/>
              <a:gd name="connsiteY12" fmla="*/ 18288 h 18288"/>
              <a:gd name="connsiteX13" fmla="*/ 1459382 w 4480560"/>
              <a:gd name="connsiteY13" fmla="*/ 18288 h 18288"/>
              <a:gd name="connsiteX14" fmla="*/ 774497 w 4480560"/>
              <a:gd name="connsiteY14" fmla="*/ 18288 h 18288"/>
              <a:gd name="connsiteX15" fmla="*/ 0 w 4480560"/>
              <a:gd name="connsiteY15" fmla="*/ 18288 h 18288"/>
              <a:gd name="connsiteX16" fmla="*/ 0 w 448056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C0E601-BB1D-0EEE-81F3-BAFC0CEE32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6418" y="552091"/>
            <a:ext cx="6224335" cy="5431536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GB" sz="2200" dirty="0"/>
              <a:t>Follow a simple algorithm</a:t>
            </a:r>
          </a:p>
          <a:p>
            <a:pPr lvl="1">
              <a:spcAft>
                <a:spcPts val="600"/>
              </a:spcAft>
            </a:pPr>
            <a:r>
              <a:rPr lang="en-GB" sz="2200" dirty="0"/>
              <a:t>Evaluate it</a:t>
            </a:r>
          </a:p>
          <a:p>
            <a:pPr>
              <a:spcAft>
                <a:spcPts val="600"/>
              </a:spcAft>
            </a:pPr>
            <a:r>
              <a:rPr lang="en-GB" sz="2200" dirty="0"/>
              <a:t>Explore some of our building blocks when making programs</a:t>
            </a:r>
          </a:p>
          <a:p>
            <a:pPr lvl="1">
              <a:spcAft>
                <a:spcPts val="600"/>
              </a:spcAft>
            </a:pPr>
            <a:r>
              <a:rPr lang="en-GB" sz="2200" dirty="0"/>
              <a:t>Variables</a:t>
            </a:r>
          </a:p>
          <a:p>
            <a:pPr lvl="1">
              <a:spcAft>
                <a:spcPts val="600"/>
              </a:spcAft>
            </a:pPr>
            <a:r>
              <a:rPr lang="en-GB" sz="2200" dirty="0"/>
              <a:t>Loops</a:t>
            </a:r>
          </a:p>
          <a:p>
            <a:pPr lvl="1">
              <a:spcAft>
                <a:spcPts val="600"/>
              </a:spcAft>
            </a:pPr>
            <a:r>
              <a:rPr lang="en-GB" sz="2200" dirty="0"/>
              <a:t>Selection</a:t>
            </a:r>
          </a:p>
          <a:p>
            <a:pPr lvl="1">
              <a:spcAft>
                <a:spcPts val="600"/>
              </a:spcAft>
            </a:pPr>
            <a:r>
              <a:rPr lang="en-GB" sz="2200" dirty="0"/>
              <a:t>Input</a:t>
            </a:r>
          </a:p>
          <a:p>
            <a:pPr lvl="1">
              <a:spcAft>
                <a:spcPts val="600"/>
              </a:spcAft>
            </a:pPr>
            <a:r>
              <a:rPr lang="en-GB" sz="2200" dirty="0"/>
              <a:t>Output</a:t>
            </a:r>
          </a:p>
          <a:p>
            <a:pPr>
              <a:spcAft>
                <a:spcPts val="600"/>
              </a:spcAft>
            </a:pPr>
            <a:r>
              <a:rPr lang="en-GB" sz="2200" dirty="0"/>
              <a:t>Predict what some code will do</a:t>
            </a:r>
          </a:p>
          <a:p>
            <a:pPr>
              <a:spcAft>
                <a:spcPts val="600"/>
              </a:spcAft>
            </a:pPr>
            <a:r>
              <a:rPr lang="en-GB" sz="2200" dirty="0"/>
              <a:t>Run the code to find out</a:t>
            </a:r>
          </a:p>
          <a:p>
            <a:pPr>
              <a:spcAft>
                <a:spcPts val="600"/>
              </a:spcAft>
            </a:pPr>
            <a:r>
              <a:rPr lang="en-GB" sz="2200" dirty="0"/>
              <a:t>Change the code to make it better</a:t>
            </a:r>
          </a:p>
        </p:txBody>
      </p:sp>
    </p:spTree>
    <p:extLst>
      <p:ext uri="{BB962C8B-B14F-4D97-AF65-F5344CB8AC3E}">
        <p14:creationId xmlns:p14="http://schemas.microsoft.com/office/powerpoint/2010/main" val="2839069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29D8AF-C2D2-184D-20F0-D29DE4B396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GB" sz="4600"/>
              <a:t>Activity 1: what can you spot in the code?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C0E601-BB1D-0EEE-81F3-BAFC0CEE32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2200" b="1" dirty="0"/>
              <a:t>Variables</a:t>
            </a:r>
            <a:r>
              <a:rPr lang="en-GB" sz="2200" dirty="0"/>
              <a:t> – these are names to hold numbers, text, or other info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2200" b="1" dirty="0"/>
              <a:t>Loops</a:t>
            </a:r>
            <a:r>
              <a:rPr lang="en-GB" sz="2200" dirty="0"/>
              <a:t> – if you want to do the code in the following block more than once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2200" b="1" dirty="0"/>
              <a:t>Selection</a:t>
            </a:r>
            <a:r>
              <a:rPr lang="en-GB" sz="2200" dirty="0"/>
              <a:t> – your program does one thing if a condition is met, and another if it isn’t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2200" b="1" dirty="0"/>
              <a:t>Import</a:t>
            </a:r>
            <a:r>
              <a:rPr lang="en-GB" sz="2200" dirty="0"/>
              <a:t> – you state which code (probably written by others) you want to use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2200" b="1" dirty="0"/>
              <a:t>Comments</a:t>
            </a:r>
            <a:r>
              <a:rPr lang="en-GB" sz="2200" dirty="0"/>
              <a:t> – these explain what the code does to make it easier to read (which is really important when you work as a team)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2200" b="1" dirty="0"/>
              <a:t>Input</a:t>
            </a:r>
            <a:r>
              <a:rPr lang="en-GB" sz="2200" dirty="0"/>
              <a:t> – the </a:t>
            </a:r>
            <a:r>
              <a:rPr lang="en-GB" sz="2200" dirty="0" err="1"/>
              <a:t>microbit</a:t>
            </a:r>
            <a:r>
              <a:rPr lang="en-GB" sz="2200" dirty="0"/>
              <a:t> takes in information, like a button being pressed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2200" b="1" dirty="0"/>
              <a:t>Output</a:t>
            </a:r>
            <a:r>
              <a:rPr lang="en-GB" sz="2200" dirty="0"/>
              <a:t> – the </a:t>
            </a:r>
            <a:r>
              <a:rPr lang="en-GB" sz="2200" dirty="0" err="1"/>
              <a:t>microbit</a:t>
            </a:r>
            <a:r>
              <a:rPr lang="en-GB" sz="2200" dirty="0"/>
              <a:t> gives out information</a:t>
            </a:r>
          </a:p>
          <a:p>
            <a:endParaRPr lang="en-GB" sz="2200" dirty="0"/>
          </a:p>
        </p:txBody>
      </p:sp>
    </p:spTree>
    <p:extLst>
      <p:ext uri="{BB962C8B-B14F-4D97-AF65-F5344CB8AC3E}">
        <p14:creationId xmlns:p14="http://schemas.microsoft.com/office/powerpoint/2010/main" val="4260477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1D557C0-EC0F-19FD-756E-71C226FD05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634"/>
          <a:stretch/>
        </p:blipFill>
        <p:spPr>
          <a:xfrm>
            <a:off x="137440" y="277335"/>
            <a:ext cx="7223728" cy="323762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A6C05BA-B0EA-C0DF-4F3B-2EDD2DB2B9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524"/>
          <a:stretch/>
        </p:blipFill>
        <p:spPr>
          <a:xfrm>
            <a:off x="5020711" y="3121321"/>
            <a:ext cx="7033849" cy="3609851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0C1675F-5165-070C-9ECF-B2EBDB094BB2}"/>
              </a:ext>
            </a:extLst>
          </p:cNvPr>
          <p:cNvSpPr txBox="1"/>
          <p:nvPr/>
        </p:nvSpPr>
        <p:spPr>
          <a:xfrm>
            <a:off x="532737" y="3622804"/>
            <a:ext cx="4761966" cy="2957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/>
              <a:t>Can you find any of these in the Python code?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Comments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Loops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Input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Output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Imports</a:t>
            </a:r>
          </a:p>
          <a:p>
            <a:pPr>
              <a:lnSpc>
                <a:spcPct val="150000"/>
              </a:lnSpc>
            </a:pPr>
            <a:r>
              <a:rPr lang="en-GB" dirty="0"/>
              <a:t>Can you predict what the code will do?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7FFA1F6-9C3A-D21F-A70D-CEFAC41615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3667" y="436647"/>
            <a:ext cx="2964437" cy="2362405"/>
          </a:xfrm>
          <a:prstGeom prst="rect">
            <a:avLst/>
          </a:prstGeom>
        </p:spPr>
      </p:pic>
      <p:pic>
        <p:nvPicPr>
          <p:cNvPr id="18" name="Graphic 17" descr="Badge with solid fill">
            <a:extLst>
              <a:ext uri="{FF2B5EF4-FFF2-40B4-BE49-F238E27FC236}">
                <a16:creationId xmlns:a16="http://schemas.microsoft.com/office/drawing/2014/main" id="{AF956432-4F61-EBA4-6F64-C8059F4327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364573" y="3298530"/>
            <a:ext cx="468000" cy="468000"/>
          </a:xfrm>
          <a:prstGeom prst="rect">
            <a:avLst/>
          </a:prstGeom>
        </p:spPr>
      </p:pic>
      <p:pic>
        <p:nvPicPr>
          <p:cNvPr id="20" name="Graphic 19" descr="Badge 1 with solid fill">
            <a:extLst>
              <a:ext uri="{FF2B5EF4-FFF2-40B4-BE49-F238E27FC236}">
                <a16:creationId xmlns:a16="http://schemas.microsoft.com/office/drawing/2014/main" id="{13F9C052-5A02-4819-EA23-2EDBFB258CB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781850" y="362478"/>
            <a:ext cx="468000" cy="4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9058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3D59BC-2427-29F1-E8D3-DFBDE361BA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377" y="145513"/>
            <a:ext cx="4717774" cy="573647"/>
          </a:xfrm>
        </p:spPr>
        <p:txBody>
          <a:bodyPr>
            <a:noAutofit/>
          </a:bodyPr>
          <a:lstStyle/>
          <a:p>
            <a:r>
              <a:rPr lang="en-GB" sz="1800" dirty="0"/>
              <a:t>Here is a more complicated Python program…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0C1675F-5165-070C-9ECF-B2EBDB094BB2}"/>
              </a:ext>
            </a:extLst>
          </p:cNvPr>
          <p:cNvSpPr txBox="1"/>
          <p:nvPr/>
        </p:nvSpPr>
        <p:spPr>
          <a:xfrm>
            <a:off x="532737" y="3307323"/>
            <a:ext cx="4761966" cy="3373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/>
              <a:t>Can you find any of these?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Comments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Loops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Input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Output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Imports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Selection</a:t>
            </a:r>
          </a:p>
          <a:p>
            <a:pPr>
              <a:lnSpc>
                <a:spcPct val="150000"/>
              </a:lnSpc>
            </a:pPr>
            <a:r>
              <a:rPr lang="en-GB" dirty="0"/>
              <a:t>Can you predict what the code will do?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7FFA1F6-9C3A-D21F-A70D-CEFAC41615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0231" y="750965"/>
            <a:ext cx="2964437" cy="2362405"/>
          </a:xfrm>
          <a:prstGeom prst="rect">
            <a:avLst/>
          </a:prstGeom>
        </p:spPr>
      </p:pic>
      <p:pic>
        <p:nvPicPr>
          <p:cNvPr id="20" name="Graphic 19" descr="Badge 1 with solid fill">
            <a:extLst>
              <a:ext uri="{FF2B5EF4-FFF2-40B4-BE49-F238E27FC236}">
                <a16:creationId xmlns:a16="http://schemas.microsoft.com/office/drawing/2014/main" id="{13F9C052-5A02-4819-EA23-2EDBFB258C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81850" y="362478"/>
            <a:ext cx="468000" cy="46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49FF8B9-A045-5C87-A564-A1403BEA6C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9245" y="275343"/>
            <a:ext cx="5464013" cy="6492803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</p:pic>
    </p:spTree>
    <p:extLst>
      <p:ext uri="{BB962C8B-B14F-4D97-AF65-F5344CB8AC3E}">
        <p14:creationId xmlns:p14="http://schemas.microsoft.com/office/powerpoint/2010/main" val="3386092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6D37EE4-EA1B-46EE-A54B-5233C63C96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29D8AF-C2D2-184D-20F0-D29DE4B396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47013" cy="1434415"/>
          </a:xfrm>
        </p:spPr>
        <p:txBody>
          <a:bodyPr anchor="b">
            <a:normAutofit/>
          </a:bodyPr>
          <a:lstStyle/>
          <a:p>
            <a:r>
              <a:rPr lang="en-GB" sz="5400"/>
              <a:t>Try it yourself..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927D5270-6648-4CC1-8F78-48BE299CAC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767709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98C756-529D-5D59-9104-CC95EBB6F1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26"/>
          <a:stretch/>
        </p:blipFill>
        <p:spPr>
          <a:xfrm>
            <a:off x="572492" y="2002056"/>
            <a:ext cx="3943849" cy="4184060"/>
          </a:xfrm>
          <a:custGeom>
            <a:avLst/>
            <a:gdLst/>
            <a:ahLst/>
            <a:cxnLst/>
            <a:rect l="l" t="t" r="r" b="b"/>
            <a:pathLst>
              <a:path w="3807743" h="6307845">
                <a:moveTo>
                  <a:pt x="723201" y="386"/>
                </a:moveTo>
                <a:cubicBezTo>
                  <a:pt x="853884" y="-4204"/>
                  <a:pt x="1013493" y="33912"/>
                  <a:pt x="1176100" y="22622"/>
                </a:cubicBezTo>
                <a:cubicBezTo>
                  <a:pt x="1230302" y="18859"/>
                  <a:pt x="1281736" y="20622"/>
                  <a:pt x="1331852" y="24473"/>
                </a:cubicBezTo>
                <a:lnTo>
                  <a:pt x="1439547" y="34944"/>
                </a:lnTo>
                <a:lnTo>
                  <a:pt x="1484197" y="36226"/>
                </a:lnTo>
                <a:cubicBezTo>
                  <a:pt x="1535166" y="35421"/>
                  <a:pt x="1586369" y="31625"/>
                  <a:pt x="1636625" y="22622"/>
                </a:cubicBezTo>
                <a:cubicBezTo>
                  <a:pt x="1686882" y="13619"/>
                  <a:pt x="1729837" y="10653"/>
                  <a:pt x="1768740" y="10885"/>
                </a:cubicBezTo>
                <a:lnTo>
                  <a:pt x="1829538" y="15086"/>
                </a:lnTo>
                <a:lnTo>
                  <a:pt x="1869968" y="7996"/>
                </a:lnTo>
                <a:cubicBezTo>
                  <a:pt x="1953577" y="-31"/>
                  <a:pt x="2036989" y="9808"/>
                  <a:pt x="2112925" y="20118"/>
                </a:cubicBezTo>
                <a:lnTo>
                  <a:pt x="2119331" y="20977"/>
                </a:lnTo>
                <a:lnTo>
                  <a:pt x="2221855" y="13374"/>
                </a:lnTo>
                <a:cubicBezTo>
                  <a:pt x="2261207" y="12845"/>
                  <a:pt x="2298379" y="14359"/>
                  <a:pt x="2333484" y="16393"/>
                </a:cubicBezTo>
                <a:lnTo>
                  <a:pt x="2372613" y="18812"/>
                </a:lnTo>
                <a:lnTo>
                  <a:pt x="2404945" y="9387"/>
                </a:lnTo>
                <a:cubicBezTo>
                  <a:pt x="2452532" y="1754"/>
                  <a:pt x="2506192" y="9333"/>
                  <a:pt x="2561622" y="17814"/>
                </a:cubicBezTo>
                <a:lnTo>
                  <a:pt x="2583950" y="20591"/>
                </a:lnTo>
                <a:lnTo>
                  <a:pt x="2643527" y="20319"/>
                </a:lnTo>
                <a:cubicBezTo>
                  <a:pt x="2669677" y="20426"/>
                  <a:pt x="2697963" y="20717"/>
                  <a:pt x="2727392" y="21103"/>
                </a:cubicBezTo>
                <a:lnTo>
                  <a:pt x="2786908" y="21989"/>
                </a:lnTo>
                <a:lnTo>
                  <a:pt x="2846459" y="13267"/>
                </a:lnTo>
                <a:cubicBezTo>
                  <a:pt x="2896401" y="10176"/>
                  <a:pt x="2960607" y="12733"/>
                  <a:pt x="3036361" y="17072"/>
                </a:cubicBezTo>
                <a:lnTo>
                  <a:pt x="3129100" y="22671"/>
                </a:lnTo>
                <a:lnTo>
                  <a:pt x="3130653" y="22622"/>
                </a:lnTo>
                <a:cubicBezTo>
                  <a:pt x="3178874" y="19804"/>
                  <a:pt x="3260845" y="26231"/>
                  <a:pt x="3352422" y="32691"/>
                </a:cubicBezTo>
                <a:lnTo>
                  <a:pt x="3362608" y="33356"/>
                </a:lnTo>
                <a:lnTo>
                  <a:pt x="3446036" y="35579"/>
                </a:lnTo>
                <a:cubicBezTo>
                  <a:pt x="3550323" y="36566"/>
                  <a:pt x="3662083" y="33535"/>
                  <a:pt x="3778601" y="22622"/>
                </a:cubicBezTo>
                <a:cubicBezTo>
                  <a:pt x="3793981" y="243672"/>
                  <a:pt x="3764152" y="318695"/>
                  <a:pt x="3778601" y="467157"/>
                </a:cubicBezTo>
                <a:cubicBezTo>
                  <a:pt x="3790077" y="557563"/>
                  <a:pt x="3783697" y="684218"/>
                  <a:pt x="3777639" y="811856"/>
                </a:cubicBezTo>
                <a:lnTo>
                  <a:pt x="3773760" y="922625"/>
                </a:lnTo>
                <a:lnTo>
                  <a:pt x="3778601" y="974384"/>
                </a:lnTo>
                <a:cubicBezTo>
                  <a:pt x="3785784" y="1003717"/>
                  <a:pt x="3785160" y="1041120"/>
                  <a:pt x="3781239" y="1085904"/>
                </a:cubicBezTo>
                <a:lnTo>
                  <a:pt x="3776107" y="1132519"/>
                </a:lnTo>
                <a:lnTo>
                  <a:pt x="3778601" y="1162456"/>
                </a:lnTo>
                <a:cubicBezTo>
                  <a:pt x="3791360" y="1256797"/>
                  <a:pt x="3774958" y="1367020"/>
                  <a:pt x="3763568" y="1469787"/>
                </a:cubicBezTo>
                <a:lnTo>
                  <a:pt x="3758806" y="1520515"/>
                </a:lnTo>
                <a:lnTo>
                  <a:pt x="3760417" y="1549437"/>
                </a:lnTo>
                <a:cubicBezTo>
                  <a:pt x="3764298" y="1588133"/>
                  <a:pt x="3770171" y="1628243"/>
                  <a:pt x="3778601" y="1669683"/>
                </a:cubicBezTo>
                <a:cubicBezTo>
                  <a:pt x="3846039" y="2001203"/>
                  <a:pt x="3774784" y="2142285"/>
                  <a:pt x="3778601" y="2364982"/>
                </a:cubicBezTo>
                <a:lnTo>
                  <a:pt x="3776565" y="2406088"/>
                </a:lnTo>
                <a:lnTo>
                  <a:pt x="3778601" y="2427673"/>
                </a:lnTo>
                <a:cubicBezTo>
                  <a:pt x="3821357" y="2695960"/>
                  <a:pt x="3735684" y="2699438"/>
                  <a:pt x="3778601" y="2809517"/>
                </a:cubicBezTo>
                <a:cubicBezTo>
                  <a:pt x="3789330" y="2837037"/>
                  <a:pt x="3791666" y="2872927"/>
                  <a:pt x="3789892" y="2914654"/>
                </a:cubicBezTo>
                <a:lnTo>
                  <a:pt x="3784971" y="2966248"/>
                </a:lnTo>
                <a:lnTo>
                  <a:pt x="3796722" y="3024078"/>
                </a:lnTo>
                <a:cubicBezTo>
                  <a:pt x="3809238" y="3115139"/>
                  <a:pt x="3806232" y="3210898"/>
                  <a:pt x="3799338" y="3302850"/>
                </a:cubicBezTo>
                <a:lnTo>
                  <a:pt x="3787405" y="3438354"/>
                </a:lnTo>
                <a:lnTo>
                  <a:pt x="3790719" y="3460532"/>
                </a:lnTo>
                <a:cubicBezTo>
                  <a:pt x="3797323" y="3541872"/>
                  <a:pt x="3789007" y="3624193"/>
                  <a:pt x="3780361" y="3709762"/>
                </a:cubicBezTo>
                <a:lnTo>
                  <a:pt x="3780169" y="3712283"/>
                </a:lnTo>
                <a:lnTo>
                  <a:pt x="3781239" y="3768266"/>
                </a:lnTo>
                <a:cubicBezTo>
                  <a:pt x="3780994" y="3815588"/>
                  <a:pt x="3779902" y="3863939"/>
                  <a:pt x="3778794" y="3912511"/>
                </a:cubicBezTo>
                <a:lnTo>
                  <a:pt x="3776324" y="4054010"/>
                </a:lnTo>
                <a:lnTo>
                  <a:pt x="3778601" y="4074733"/>
                </a:lnTo>
                <a:cubicBezTo>
                  <a:pt x="3822365" y="4336760"/>
                  <a:pt x="3765189" y="4482586"/>
                  <a:pt x="3778601" y="4644650"/>
                </a:cubicBezTo>
                <a:cubicBezTo>
                  <a:pt x="3781954" y="4685166"/>
                  <a:pt x="3782850" y="4718916"/>
                  <a:pt x="3782504" y="4749344"/>
                </a:cubicBezTo>
                <a:lnTo>
                  <a:pt x="3780512" y="4796832"/>
                </a:lnTo>
                <a:lnTo>
                  <a:pt x="3786260" y="4877451"/>
                </a:lnTo>
                <a:cubicBezTo>
                  <a:pt x="3786165" y="4918212"/>
                  <a:pt x="3784020" y="4964155"/>
                  <a:pt x="3781623" y="5015963"/>
                </a:cubicBezTo>
                <a:lnTo>
                  <a:pt x="3779076" y="5087925"/>
                </a:lnTo>
                <a:lnTo>
                  <a:pt x="3779599" y="5155456"/>
                </a:lnTo>
                <a:lnTo>
                  <a:pt x="3775907" y="5219073"/>
                </a:lnTo>
                <a:lnTo>
                  <a:pt x="3778601" y="5402640"/>
                </a:lnTo>
                <a:cubicBezTo>
                  <a:pt x="3780494" y="5441637"/>
                  <a:pt x="3781680" y="5475146"/>
                  <a:pt x="3782335" y="5504141"/>
                </a:cubicBezTo>
                <a:lnTo>
                  <a:pt x="3782798" y="5566951"/>
                </a:lnTo>
                <a:lnTo>
                  <a:pt x="3786885" y="5599303"/>
                </a:lnTo>
                <a:cubicBezTo>
                  <a:pt x="3799534" y="5776838"/>
                  <a:pt x="3769350" y="6111156"/>
                  <a:pt x="3778601" y="6291711"/>
                </a:cubicBezTo>
                <a:cubicBezTo>
                  <a:pt x="3687392" y="6306733"/>
                  <a:pt x="3632350" y="6304889"/>
                  <a:pt x="3574752" y="6300212"/>
                </a:cubicBezTo>
                <a:lnTo>
                  <a:pt x="3545837" y="6297718"/>
                </a:lnTo>
                <a:lnTo>
                  <a:pt x="3527963" y="6296834"/>
                </a:lnTo>
                <a:cubicBezTo>
                  <a:pt x="3482151" y="6294419"/>
                  <a:pt x="3430025" y="6291672"/>
                  <a:pt x="3355561" y="6291711"/>
                </a:cubicBezTo>
                <a:cubicBezTo>
                  <a:pt x="3304843" y="6293555"/>
                  <a:pt x="3262749" y="6292377"/>
                  <a:pt x="3225711" y="6290098"/>
                </a:cubicBezTo>
                <a:lnTo>
                  <a:pt x="3218247" y="6289525"/>
                </a:lnTo>
                <a:lnTo>
                  <a:pt x="3198550" y="6289212"/>
                </a:lnTo>
                <a:cubicBezTo>
                  <a:pt x="3144315" y="6287803"/>
                  <a:pt x="3088976" y="6286105"/>
                  <a:pt x="3034921" y="6284968"/>
                </a:cubicBezTo>
                <a:lnTo>
                  <a:pt x="2973802" y="6284626"/>
                </a:lnTo>
                <a:lnTo>
                  <a:pt x="2932520" y="6291711"/>
                </a:lnTo>
                <a:cubicBezTo>
                  <a:pt x="2893699" y="6300111"/>
                  <a:pt x="2847670" y="6301992"/>
                  <a:pt x="2797581" y="6300669"/>
                </a:cubicBezTo>
                <a:lnTo>
                  <a:pt x="2672392" y="6292599"/>
                </a:lnTo>
                <a:lnTo>
                  <a:pt x="2629726" y="6293120"/>
                </a:lnTo>
                <a:lnTo>
                  <a:pt x="2540544" y="6284698"/>
                </a:lnTo>
                <a:lnTo>
                  <a:pt x="2473475" y="6280786"/>
                </a:lnTo>
                <a:cubicBezTo>
                  <a:pt x="2419724" y="6279900"/>
                  <a:pt x="2368202" y="6282437"/>
                  <a:pt x="2322057" y="6291711"/>
                </a:cubicBezTo>
                <a:cubicBezTo>
                  <a:pt x="2275912" y="6300985"/>
                  <a:pt x="2236301" y="6305003"/>
                  <a:pt x="2199195" y="6305968"/>
                </a:cubicBezTo>
                <a:lnTo>
                  <a:pt x="2094190" y="6302012"/>
                </a:lnTo>
                <a:lnTo>
                  <a:pt x="2029724" y="6307766"/>
                </a:lnTo>
                <a:cubicBezTo>
                  <a:pt x="1971866" y="6308389"/>
                  <a:pt x="1916420" y="6305265"/>
                  <a:pt x="1864312" y="6301339"/>
                </a:cubicBezTo>
                <a:lnTo>
                  <a:pt x="1761307" y="6293375"/>
                </a:lnTo>
                <a:lnTo>
                  <a:pt x="1745972" y="6293782"/>
                </a:lnTo>
                <a:cubicBezTo>
                  <a:pt x="1699734" y="6294177"/>
                  <a:pt x="1664143" y="6292827"/>
                  <a:pt x="1633352" y="6291083"/>
                </a:cubicBezTo>
                <a:lnTo>
                  <a:pt x="1621369" y="6290324"/>
                </a:lnTo>
                <a:lnTo>
                  <a:pt x="1599140" y="6291711"/>
                </a:lnTo>
                <a:cubicBezTo>
                  <a:pt x="1564093" y="6296354"/>
                  <a:pt x="1527169" y="6296254"/>
                  <a:pt x="1488567" y="6294097"/>
                </a:cubicBezTo>
                <a:lnTo>
                  <a:pt x="1429716" y="6289243"/>
                </a:lnTo>
                <a:lnTo>
                  <a:pt x="1401008" y="6291711"/>
                </a:lnTo>
                <a:cubicBezTo>
                  <a:pt x="1314301" y="6301163"/>
                  <a:pt x="1222976" y="6299856"/>
                  <a:pt x="1127367" y="6296839"/>
                </a:cubicBezTo>
                <a:lnTo>
                  <a:pt x="1062601" y="6295730"/>
                </a:lnTo>
                <a:lnTo>
                  <a:pt x="964991" y="6305909"/>
                </a:lnTo>
                <a:cubicBezTo>
                  <a:pt x="833250" y="6307778"/>
                  <a:pt x="714190" y="6280255"/>
                  <a:pt x="603122" y="6291711"/>
                </a:cubicBezTo>
                <a:cubicBezTo>
                  <a:pt x="455032" y="6306986"/>
                  <a:pt x="261206" y="6260346"/>
                  <a:pt x="30143" y="6291711"/>
                </a:cubicBezTo>
                <a:cubicBezTo>
                  <a:pt x="-1198" y="6167281"/>
                  <a:pt x="7291" y="6044138"/>
                  <a:pt x="19371" y="5934598"/>
                </a:cubicBezTo>
                <a:lnTo>
                  <a:pt x="33559" y="5801663"/>
                </a:lnTo>
                <a:lnTo>
                  <a:pt x="30143" y="5784485"/>
                </a:lnTo>
                <a:cubicBezTo>
                  <a:pt x="7257" y="5691455"/>
                  <a:pt x="7506" y="5585492"/>
                  <a:pt x="13352" y="5476692"/>
                </a:cubicBezTo>
                <a:lnTo>
                  <a:pt x="21882" y="5346809"/>
                </a:lnTo>
                <a:lnTo>
                  <a:pt x="22064" y="5339439"/>
                </a:lnTo>
                <a:lnTo>
                  <a:pt x="29601" y="5166357"/>
                </a:lnTo>
                <a:lnTo>
                  <a:pt x="30143" y="5151877"/>
                </a:lnTo>
                <a:cubicBezTo>
                  <a:pt x="30018" y="5125783"/>
                  <a:pt x="30111" y="5102484"/>
                  <a:pt x="30346" y="5081409"/>
                </a:cubicBezTo>
                <a:lnTo>
                  <a:pt x="30433" y="5076663"/>
                </a:lnTo>
                <a:lnTo>
                  <a:pt x="30143" y="4963804"/>
                </a:lnTo>
                <a:cubicBezTo>
                  <a:pt x="27040" y="4910138"/>
                  <a:pt x="27067" y="4856021"/>
                  <a:pt x="28459" y="4800989"/>
                </a:cubicBezTo>
                <a:lnTo>
                  <a:pt x="30399" y="4750796"/>
                </a:lnTo>
                <a:lnTo>
                  <a:pt x="31514" y="4666872"/>
                </a:lnTo>
                <a:lnTo>
                  <a:pt x="34697" y="4639551"/>
                </a:lnTo>
                <a:lnTo>
                  <a:pt x="34963" y="4632686"/>
                </a:lnTo>
                <a:cubicBezTo>
                  <a:pt x="37318" y="4575362"/>
                  <a:pt x="39271" y="4516661"/>
                  <a:pt x="39056" y="4456118"/>
                </a:cubicBezTo>
                <a:lnTo>
                  <a:pt x="36996" y="4412759"/>
                </a:lnTo>
                <a:lnTo>
                  <a:pt x="30143" y="4388188"/>
                </a:lnTo>
                <a:cubicBezTo>
                  <a:pt x="7389" y="4328002"/>
                  <a:pt x="11492" y="4256950"/>
                  <a:pt x="19232" y="4188739"/>
                </a:cubicBezTo>
                <a:lnTo>
                  <a:pt x="23985" y="4147809"/>
                </a:lnTo>
                <a:lnTo>
                  <a:pt x="23690" y="4087290"/>
                </a:lnTo>
                <a:lnTo>
                  <a:pt x="29097" y="3984687"/>
                </a:lnTo>
                <a:lnTo>
                  <a:pt x="28035" y="3962690"/>
                </a:lnTo>
                <a:cubicBezTo>
                  <a:pt x="28525" y="3945828"/>
                  <a:pt x="30052" y="3926691"/>
                  <a:pt x="32148" y="3905387"/>
                </a:cubicBezTo>
                <a:lnTo>
                  <a:pt x="34754" y="3881032"/>
                </a:lnTo>
                <a:lnTo>
                  <a:pt x="39206" y="3802233"/>
                </a:lnTo>
                <a:cubicBezTo>
                  <a:pt x="39778" y="3763353"/>
                  <a:pt x="37619" y="3728800"/>
                  <a:pt x="30143" y="3698588"/>
                </a:cubicBezTo>
                <a:cubicBezTo>
                  <a:pt x="7714" y="3607954"/>
                  <a:pt x="33117" y="3482508"/>
                  <a:pt x="36579" y="3365983"/>
                </a:cubicBezTo>
                <a:lnTo>
                  <a:pt x="36510" y="3356621"/>
                </a:lnTo>
                <a:lnTo>
                  <a:pt x="30143" y="3311044"/>
                </a:lnTo>
                <a:cubicBezTo>
                  <a:pt x="14271" y="3224157"/>
                  <a:pt x="11445" y="3149243"/>
                  <a:pt x="14856" y="3082749"/>
                </a:cubicBezTo>
                <a:lnTo>
                  <a:pt x="22229" y="3005366"/>
                </a:lnTo>
                <a:lnTo>
                  <a:pt x="27244" y="2895198"/>
                </a:lnTo>
                <a:cubicBezTo>
                  <a:pt x="29143" y="2848776"/>
                  <a:pt x="30527" y="2799531"/>
                  <a:pt x="30143" y="2746826"/>
                </a:cubicBezTo>
                <a:lnTo>
                  <a:pt x="36784" y="2638240"/>
                </a:lnTo>
                <a:lnTo>
                  <a:pt x="30143" y="2615745"/>
                </a:lnTo>
                <a:cubicBezTo>
                  <a:pt x="-20952" y="2495890"/>
                  <a:pt x="17898" y="2340273"/>
                  <a:pt x="37923" y="2201958"/>
                </a:cubicBezTo>
                <a:lnTo>
                  <a:pt x="42734" y="2158379"/>
                </a:lnTo>
                <a:lnTo>
                  <a:pt x="30143" y="2114218"/>
                </a:lnTo>
                <a:cubicBezTo>
                  <a:pt x="2269" y="2040950"/>
                  <a:pt x="-2735" y="1972014"/>
                  <a:pt x="1162" y="1906697"/>
                </a:cubicBezTo>
                <a:lnTo>
                  <a:pt x="6289" y="1854885"/>
                </a:lnTo>
                <a:lnTo>
                  <a:pt x="8053" y="1809168"/>
                </a:lnTo>
                <a:cubicBezTo>
                  <a:pt x="9832" y="1790244"/>
                  <a:pt x="12470" y="1771472"/>
                  <a:pt x="15415" y="1752867"/>
                </a:cubicBezTo>
                <a:lnTo>
                  <a:pt x="30925" y="1652561"/>
                </a:lnTo>
                <a:lnTo>
                  <a:pt x="30143" y="1606992"/>
                </a:lnTo>
                <a:cubicBezTo>
                  <a:pt x="28397" y="1588584"/>
                  <a:pt x="27931" y="1568665"/>
                  <a:pt x="28348" y="1547550"/>
                </a:cubicBezTo>
                <a:lnTo>
                  <a:pt x="29206" y="1531212"/>
                </a:lnTo>
                <a:lnTo>
                  <a:pt x="23637" y="1487282"/>
                </a:lnTo>
                <a:cubicBezTo>
                  <a:pt x="16479" y="1367166"/>
                  <a:pt x="59638" y="1246041"/>
                  <a:pt x="30143" y="1156757"/>
                </a:cubicBezTo>
                <a:cubicBezTo>
                  <a:pt x="21716" y="1131248"/>
                  <a:pt x="18318" y="1090735"/>
                  <a:pt x="17757" y="1041370"/>
                </a:cubicBezTo>
                <a:lnTo>
                  <a:pt x="18463" y="985697"/>
                </a:lnTo>
                <a:lnTo>
                  <a:pt x="16239" y="975915"/>
                </a:lnTo>
                <a:cubicBezTo>
                  <a:pt x="13541" y="957312"/>
                  <a:pt x="12597" y="940330"/>
                  <a:pt x="12862" y="924477"/>
                </a:cubicBezTo>
                <a:lnTo>
                  <a:pt x="23640" y="845857"/>
                </a:lnTo>
                <a:lnTo>
                  <a:pt x="30907" y="688163"/>
                </a:lnTo>
                <a:lnTo>
                  <a:pt x="31375" y="662715"/>
                </a:lnTo>
                <a:lnTo>
                  <a:pt x="30143" y="655230"/>
                </a:lnTo>
                <a:cubicBezTo>
                  <a:pt x="20345" y="615334"/>
                  <a:pt x="17924" y="569960"/>
                  <a:pt x="19185" y="520814"/>
                </a:cubicBezTo>
                <a:lnTo>
                  <a:pt x="26662" y="415314"/>
                </a:lnTo>
                <a:lnTo>
                  <a:pt x="25635" y="383217"/>
                </a:lnTo>
                <a:cubicBezTo>
                  <a:pt x="25461" y="243905"/>
                  <a:pt x="35455" y="113017"/>
                  <a:pt x="30143" y="22622"/>
                </a:cubicBezTo>
                <a:cubicBezTo>
                  <a:pt x="90096" y="13526"/>
                  <a:pt x="146841" y="12585"/>
                  <a:pt x="200495" y="15390"/>
                </a:cubicBezTo>
                <a:lnTo>
                  <a:pt x="324102" y="27794"/>
                </a:lnTo>
                <a:lnTo>
                  <a:pt x="329634" y="27979"/>
                </a:lnTo>
                <a:cubicBezTo>
                  <a:pt x="398332" y="30204"/>
                  <a:pt x="468106" y="31425"/>
                  <a:pt x="551798" y="27886"/>
                </a:cubicBezTo>
                <a:lnTo>
                  <a:pt x="592464" y="25476"/>
                </a:lnTo>
                <a:lnTo>
                  <a:pt x="603122" y="22622"/>
                </a:lnTo>
                <a:cubicBezTo>
                  <a:pt x="639294" y="8191"/>
                  <a:pt x="679641" y="1916"/>
                  <a:pt x="723201" y="386"/>
                </a:cubicBez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C0E601-BB1D-0EEE-81F3-BAFC0CEE32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05955" y="2071316"/>
            <a:ext cx="6713552" cy="4114800"/>
          </a:xfrm>
        </p:spPr>
        <p:txBody>
          <a:bodyPr anchor="t">
            <a:normAutofit/>
          </a:bodyPr>
          <a:lstStyle/>
          <a:p>
            <a:pPr marL="514350" indent="-514350">
              <a:spcAft>
                <a:spcPts val="600"/>
              </a:spcAft>
              <a:buFont typeface="+mj-lt"/>
              <a:buAutoNum type="arabicPeriod"/>
            </a:pPr>
            <a:r>
              <a:rPr lang="en-GB" sz="2200" dirty="0"/>
              <a:t>Type this address into the bar at the top of the screen on Edge, Safari or Chrome: </a:t>
            </a:r>
            <a:r>
              <a:rPr lang="en-GB" sz="2200" dirty="0">
                <a:hlinkClick r:id="rId3"/>
              </a:rPr>
              <a:t>Ludlowcode.github.io/queens-school/</a:t>
            </a:r>
            <a:r>
              <a:rPr lang="en-GB" sz="2200" dirty="0"/>
              <a:t> </a:t>
            </a:r>
          </a:p>
          <a:p>
            <a:pPr marL="514350" indent="-514350">
              <a:spcAft>
                <a:spcPts val="600"/>
              </a:spcAft>
              <a:buFont typeface="+mj-lt"/>
              <a:buAutoNum type="arabicPeriod"/>
            </a:pPr>
            <a:r>
              <a:rPr lang="en-GB" sz="2200" dirty="0"/>
              <a:t>Copy one of the programs and paste it into </a:t>
            </a:r>
            <a:r>
              <a:rPr lang="en-GB" sz="2200" dirty="0" err="1"/>
              <a:t>MicroBit</a:t>
            </a:r>
            <a:r>
              <a:rPr lang="en-GB" sz="2200" dirty="0"/>
              <a:t> (</a:t>
            </a:r>
            <a:r>
              <a:rPr lang="en-GB" sz="2200" dirty="0">
                <a:hlinkClick r:id="rId4"/>
              </a:rPr>
              <a:t>python.microbit.org/</a:t>
            </a:r>
            <a:r>
              <a:rPr lang="en-GB" sz="2200" dirty="0"/>
              <a:t>)</a:t>
            </a:r>
          </a:p>
          <a:p>
            <a:pPr marL="514350" indent="-514350">
              <a:spcAft>
                <a:spcPts val="600"/>
              </a:spcAft>
              <a:buFont typeface="+mj-lt"/>
              <a:buAutoNum type="arabicPeriod"/>
            </a:pPr>
            <a:r>
              <a:rPr lang="en-GB" sz="2200" dirty="0"/>
              <a:t>Run it by pressing play </a:t>
            </a:r>
          </a:p>
          <a:p>
            <a:pPr marL="514350" indent="-514350">
              <a:spcAft>
                <a:spcPts val="600"/>
              </a:spcAft>
              <a:buFont typeface="+mj-lt"/>
              <a:buAutoNum type="arabicPeriod"/>
            </a:pPr>
            <a:r>
              <a:rPr lang="en-GB" sz="2200" dirty="0"/>
              <a:t>Make it better by adding your own name, and changing the colour</a:t>
            </a:r>
          </a:p>
          <a:p>
            <a:pPr marL="514350" indent="-514350">
              <a:spcAft>
                <a:spcPts val="600"/>
              </a:spcAft>
              <a:buFont typeface="+mj-lt"/>
              <a:buAutoNum type="arabicPeriod"/>
            </a:pPr>
            <a:r>
              <a:rPr lang="en-GB" sz="2200" dirty="0"/>
              <a:t>Swap with your partner so that they can do the same</a:t>
            </a:r>
          </a:p>
          <a:p>
            <a:pPr marL="514350" indent="-514350">
              <a:spcAft>
                <a:spcPts val="600"/>
              </a:spcAft>
              <a:buFont typeface="+mj-lt"/>
              <a:buAutoNum type="arabicPeriod"/>
            </a:pPr>
            <a:endParaRPr lang="en-GB" sz="2200" dirty="0"/>
          </a:p>
          <a:p>
            <a:pPr>
              <a:spcAft>
                <a:spcPts val="600"/>
              </a:spcAft>
            </a:pPr>
            <a:endParaRPr lang="en-GB" sz="2200" dirty="0"/>
          </a:p>
          <a:p>
            <a:pPr>
              <a:spcAft>
                <a:spcPts val="600"/>
              </a:spcAft>
            </a:pPr>
            <a:endParaRPr lang="en-GB" sz="2200" dirty="0"/>
          </a:p>
        </p:txBody>
      </p:sp>
    </p:spTree>
    <p:extLst>
      <p:ext uri="{BB962C8B-B14F-4D97-AF65-F5344CB8AC3E}">
        <p14:creationId xmlns:p14="http://schemas.microsoft.com/office/powerpoint/2010/main" val="602102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9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04FEEA-C1F2-D1EA-DE88-E2A9E01B8C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en-GB" sz="5400" dirty="0"/>
              <a:t>Quiz!</a:t>
            </a:r>
          </a:p>
        </p:txBody>
      </p:sp>
      <p:sp>
        <p:nvSpPr>
          <p:cNvPr id="8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86334F-82DB-5260-E35E-3B3BBDC99D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493" y="2071316"/>
            <a:ext cx="6713552" cy="4119172"/>
          </a:xfrm>
        </p:spPr>
        <p:txBody>
          <a:bodyPr anchor="t">
            <a:normAutofit/>
          </a:bodyPr>
          <a:lstStyle/>
          <a:p>
            <a:r>
              <a:rPr lang="en-GB" sz="2200" dirty="0"/>
              <a:t>Click on the link from the main page or here: </a:t>
            </a:r>
            <a:r>
              <a:rPr lang="en-GB" sz="2200" dirty="0">
                <a:hlinkClick r:id="rId2"/>
              </a:rPr>
              <a:t>https://forms.office.com/e/CNNj8cHZcX</a:t>
            </a:r>
            <a:r>
              <a:rPr lang="en-GB" sz="2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220075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946</TotalTime>
  <Words>339</Words>
  <Application>Microsoft Office PowerPoint</Application>
  <PresentationFormat>Widescreen</PresentationFormat>
  <Paragraphs>47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Programming with MicroBits</vt:lpstr>
      <vt:lpstr>What you’ll do to help you understand programming…</vt:lpstr>
      <vt:lpstr>Activity 1: what can you spot in the code?</vt:lpstr>
      <vt:lpstr>PowerPoint Presentation</vt:lpstr>
      <vt:lpstr>Here is a more complicated Python program…</vt:lpstr>
      <vt:lpstr>Try it yourself..</vt:lpstr>
      <vt:lpstr>Quiz!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Programming with Microbits</dc:title>
  <dc:creator>Dave Edwards</dc:creator>
  <cp:lastModifiedBy>Dave Edwards</cp:lastModifiedBy>
  <cp:revision>2</cp:revision>
  <cp:lastPrinted>2024-06-11T08:14:33Z</cp:lastPrinted>
  <dcterms:created xsi:type="dcterms:W3CDTF">2024-06-10T16:32:58Z</dcterms:created>
  <dcterms:modified xsi:type="dcterms:W3CDTF">2024-06-11T08:19:50Z</dcterms:modified>
</cp:coreProperties>
</file>